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4" r:id="rId2"/>
  </p:sldMasterIdLst>
  <p:notesMasterIdLst>
    <p:notesMasterId r:id="rId21"/>
  </p:notesMasterIdLst>
  <p:sldIdLst>
    <p:sldId id="256" r:id="rId3"/>
    <p:sldId id="258" r:id="rId4"/>
    <p:sldId id="259" r:id="rId5"/>
    <p:sldId id="260" r:id="rId6"/>
    <p:sldId id="261" r:id="rId7"/>
    <p:sldId id="298" r:id="rId8"/>
    <p:sldId id="262" r:id="rId9"/>
    <p:sldId id="306" r:id="rId10"/>
    <p:sldId id="307" r:id="rId11"/>
    <p:sldId id="299" r:id="rId12"/>
    <p:sldId id="263" r:id="rId13"/>
    <p:sldId id="301" r:id="rId14"/>
    <p:sldId id="302" r:id="rId15"/>
    <p:sldId id="303" r:id="rId16"/>
    <p:sldId id="304" r:id="rId17"/>
    <p:sldId id="305" r:id="rId18"/>
    <p:sldId id="308" r:id="rId19"/>
    <p:sldId id="300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6E7AA6-15AA-4D24-9906-29820B7551EF}">
  <a:tblStyle styleId="{B16E7AA6-15AA-4D24-9906-29820B7551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96002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389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66DA659A-3786-ACEF-04B4-576D02E1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>
            <a:extLst>
              <a:ext uri="{FF2B5EF4-FFF2-40B4-BE49-F238E27FC236}">
                <a16:creationId xmlns:a16="http://schemas.microsoft.com/office/drawing/2014/main" id="{3BC12BE0-1E30-3E5E-DCEE-D9D2CD754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>
            <a:extLst>
              <a:ext uri="{FF2B5EF4-FFF2-40B4-BE49-F238E27FC236}">
                <a16:creationId xmlns:a16="http://schemas.microsoft.com/office/drawing/2014/main" id="{7D635FAD-053B-DDE5-DEB0-CF8E306E9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891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782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1935BED4-5DF9-BE51-7196-BF43AFA0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>
            <a:extLst>
              <a:ext uri="{FF2B5EF4-FFF2-40B4-BE49-F238E27FC236}">
                <a16:creationId xmlns:a16="http://schemas.microsoft.com/office/drawing/2014/main" id="{DAC19311-AFC2-A296-7F3A-61FD199800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>
            <a:extLst>
              <a:ext uri="{FF2B5EF4-FFF2-40B4-BE49-F238E27FC236}">
                <a16:creationId xmlns:a16="http://schemas.microsoft.com/office/drawing/2014/main" id="{E4239825-40A0-4E53-EE15-9A5A615E7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623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742BDD1-1401-B0E6-F872-5AC31D49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>
            <a:extLst>
              <a:ext uri="{FF2B5EF4-FFF2-40B4-BE49-F238E27FC236}">
                <a16:creationId xmlns:a16="http://schemas.microsoft.com/office/drawing/2014/main" id="{2E233100-30FE-FAA0-F60B-F548886B7D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>
            <a:extLst>
              <a:ext uri="{FF2B5EF4-FFF2-40B4-BE49-F238E27FC236}">
                <a16:creationId xmlns:a16="http://schemas.microsoft.com/office/drawing/2014/main" id="{E3677C43-087D-4742-BB8A-38BDD519D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81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CE25EF6-31EA-E119-AD17-0DBFC2D94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>
            <a:extLst>
              <a:ext uri="{FF2B5EF4-FFF2-40B4-BE49-F238E27FC236}">
                <a16:creationId xmlns:a16="http://schemas.microsoft.com/office/drawing/2014/main" id="{E8B21D02-FD1C-49F7-EC82-0E41488EE1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>
            <a:extLst>
              <a:ext uri="{FF2B5EF4-FFF2-40B4-BE49-F238E27FC236}">
                <a16:creationId xmlns:a16="http://schemas.microsoft.com/office/drawing/2014/main" id="{9569E053-36CF-60DE-3A37-3A9084F3E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441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2A393B3-57CC-7B8C-7D33-3F5BBFBB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>
            <a:extLst>
              <a:ext uri="{FF2B5EF4-FFF2-40B4-BE49-F238E27FC236}">
                <a16:creationId xmlns:a16="http://schemas.microsoft.com/office/drawing/2014/main" id="{93A5F0D8-8AAC-C74D-A861-E67A149671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>
            <a:extLst>
              <a:ext uri="{FF2B5EF4-FFF2-40B4-BE49-F238E27FC236}">
                <a16:creationId xmlns:a16="http://schemas.microsoft.com/office/drawing/2014/main" id="{C3F8F00F-FF78-12A6-F42C-E906D461D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669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00D16EC-F538-DB19-49A2-F72249927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>
            <a:extLst>
              <a:ext uri="{FF2B5EF4-FFF2-40B4-BE49-F238E27FC236}">
                <a16:creationId xmlns:a16="http://schemas.microsoft.com/office/drawing/2014/main" id="{7761FD02-89F3-113C-7AFD-3ADDDC824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>
            <a:extLst>
              <a:ext uri="{FF2B5EF4-FFF2-40B4-BE49-F238E27FC236}">
                <a16:creationId xmlns:a16="http://schemas.microsoft.com/office/drawing/2014/main" id="{9EB24883-19CB-1282-2E08-F1888687B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99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E110899-6469-0532-A5AC-7F3191CC9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>
            <a:extLst>
              <a:ext uri="{FF2B5EF4-FFF2-40B4-BE49-F238E27FC236}">
                <a16:creationId xmlns:a16="http://schemas.microsoft.com/office/drawing/2014/main" id="{37F0AE14-EA51-4568-0253-1C5C97290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>
            <a:extLst>
              <a:ext uri="{FF2B5EF4-FFF2-40B4-BE49-F238E27FC236}">
                <a16:creationId xmlns:a16="http://schemas.microsoft.com/office/drawing/2014/main" id="{28C4C4B3-93B0-C85F-9095-11FA52B3FA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629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74C949F-FBC7-BD02-633C-FB942288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>
            <a:extLst>
              <a:ext uri="{FF2B5EF4-FFF2-40B4-BE49-F238E27FC236}">
                <a16:creationId xmlns:a16="http://schemas.microsoft.com/office/drawing/2014/main" id="{3E6B880C-2E37-4567-2A05-F667CC159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>
            <a:extLst>
              <a:ext uri="{FF2B5EF4-FFF2-40B4-BE49-F238E27FC236}">
                <a16:creationId xmlns:a16="http://schemas.microsoft.com/office/drawing/2014/main" id="{87C10C1D-CC43-558F-B88E-C821580DFD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98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52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227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15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43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AE35B5CB-950B-DF58-266E-138C19F23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>
            <a:extLst>
              <a:ext uri="{FF2B5EF4-FFF2-40B4-BE49-F238E27FC236}">
                <a16:creationId xmlns:a16="http://schemas.microsoft.com/office/drawing/2014/main" id="{667B4110-4A9B-1E7F-72CF-2D2F315F07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>
            <a:extLst>
              <a:ext uri="{FF2B5EF4-FFF2-40B4-BE49-F238E27FC236}">
                <a16:creationId xmlns:a16="http://schemas.microsoft.com/office/drawing/2014/main" id="{EB0F4F6E-C819-70BA-EB02-8A514F0A0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61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91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20D1D9C2-B52B-48B2-C63E-A607E94E7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8A337A27-D216-9FF7-1DD5-84EBE50390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4E606915-68D1-DD1B-5418-21D86FCBA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804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B18FE2F5-11F5-4771-CBC8-827B0075A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738DEE8-B6B7-004F-C152-D8FB249AB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C02B9316-E13A-0A9A-1C81-65AF11D99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33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599648" y="807023"/>
            <a:ext cx="7584300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32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Организация</a:t>
            </a:r>
            <a:r>
              <a:rPr lang="ru-RU" sz="3200" dirty="0">
                <a:solidFill>
                  <a:schemeClr val="bg1"/>
                </a:solidFill>
              </a:rPr>
              <a:t> работы с </a:t>
            </a:r>
          </a:p>
          <a:p>
            <a:pPr lvl="0">
              <a:lnSpc>
                <a:spcPct val="90000"/>
              </a:lnSpc>
            </a:pPr>
            <a:r>
              <a:rPr lang="ru-RU" sz="3200" dirty="0">
                <a:solidFill>
                  <a:schemeClr val="bg1"/>
                </a:solidFill>
              </a:rPr>
              <a:t>номенклатурным справочником специалистов технической службы</a:t>
            </a:r>
            <a:endParaRPr sz="3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1С Архитектор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2F61540-EDC7-E75F-3058-C337323B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>
            <a:extLst>
              <a:ext uri="{FF2B5EF4-FFF2-40B4-BE49-F238E27FC236}">
                <a16:creationId xmlns:a16="http://schemas.microsoft.com/office/drawing/2014/main" id="{E1B247EF-16F7-8829-A227-FDCBDAE87D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90093"/>
            <a:ext cx="85206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Прототип документа «Заявка в службу НСИ»</a:t>
            </a:r>
            <a:endParaRPr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4CBB3D-C883-02D0-1256-C98E4D00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4" y="639393"/>
            <a:ext cx="4351807" cy="2134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81246-93A0-664C-9E6D-D055816D92F0}"/>
              </a:ext>
            </a:extLst>
          </p:cNvPr>
          <p:cNvSpPr txBox="1"/>
          <p:nvPr/>
        </p:nvSpPr>
        <p:spPr>
          <a:xfrm>
            <a:off x="367823" y="2715051"/>
            <a:ext cx="8408354" cy="2257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ru-RU" sz="12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Описание реквизитов:</a:t>
            </a:r>
          </a:p>
          <a:p>
            <a:pPr>
              <a:spcAft>
                <a:spcPts val="800"/>
              </a:spcAft>
              <a:buNone/>
            </a:pPr>
            <a:r>
              <a:rPr lang="ru-RU" sz="12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ru-RU" sz="10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«</a:t>
            </a:r>
            <a:r>
              <a:rPr lang="ru-RU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Статус заявки</a:t>
            </a:r>
            <a:r>
              <a:rPr lang="ru-RU" sz="10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» принимает значения: новая, в работе, выполнена, отказ</a:t>
            </a:r>
          </a:p>
          <a:p>
            <a:pPr>
              <a:spcAft>
                <a:spcPts val="800"/>
              </a:spcAft>
              <a:buNone/>
            </a:pPr>
            <a:r>
              <a:rPr lang="ru-RU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«Тип заявки» </a:t>
            </a:r>
            <a:r>
              <a:rPr lang="ru-RU" sz="10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принимает значения: Номенклатура, Контрагенты</a:t>
            </a:r>
          </a:p>
          <a:p>
            <a:pPr>
              <a:spcAft>
                <a:spcPts val="800"/>
              </a:spcAft>
              <a:buNone/>
            </a:pPr>
            <a:r>
              <a:rPr lang="ru-RU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«Вид заявки»</a:t>
            </a:r>
            <a:r>
              <a:rPr lang="ru-RU" sz="10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принимает значения: создать, изменить, удалить</a:t>
            </a:r>
          </a:p>
          <a:p>
            <a:pPr>
              <a:spcAft>
                <a:spcPts val="800"/>
              </a:spcAft>
              <a:buNone/>
            </a:pPr>
            <a:r>
              <a:rPr lang="ru-RU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«Описание новой номенклатуры»</a:t>
            </a:r>
            <a:r>
              <a:rPr lang="ru-RU" sz="10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текст по шаблону, описывающий наименование, характеристики, </a:t>
            </a:r>
            <a:r>
              <a:rPr lang="ru-RU" sz="10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ед</a:t>
            </a:r>
            <a:r>
              <a:rPr lang="ru-RU" sz="10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измерения, упаковки новой номенклатуры  </a:t>
            </a:r>
          </a:p>
          <a:p>
            <a:pPr>
              <a:spcAft>
                <a:spcPts val="800"/>
              </a:spcAft>
              <a:buNone/>
            </a:pPr>
            <a:r>
              <a:rPr lang="ru-RU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«Номенклатура для изменения»</a:t>
            </a:r>
            <a:r>
              <a:rPr lang="ru-RU" sz="10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ссылка на номенклатуру для изменения/удаления</a:t>
            </a:r>
          </a:p>
          <a:p>
            <a:pPr>
              <a:spcAft>
                <a:spcPts val="800"/>
              </a:spcAft>
              <a:buNone/>
            </a:pPr>
            <a:r>
              <a:rPr lang="ru-RU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«Причина отказа»</a:t>
            </a:r>
            <a:r>
              <a:rPr lang="ru-RU" sz="10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описание причины отказа при изменении статуса заявки на «Отказ»</a:t>
            </a:r>
          </a:p>
          <a:p>
            <a:pPr>
              <a:spcAft>
                <a:spcPts val="800"/>
              </a:spcAft>
            </a:pPr>
            <a:r>
              <a:rPr lang="ru-RU" sz="10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«Автор»</a:t>
            </a:r>
            <a:r>
              <a:rPr lang="ru-RU" sz="10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пользователь, создавший заявку </a:t>
            </a:r>
          </a:p>
        </p:txBody>
      </p:sp>
    </p:spTree>
    <p:extLst>
      <p:ext uri="{BB962C8B-B14F-4D97-AF65-F5344CB8AC3E}">
        <p14:creationId xmlns:p14="http://schemas.microsoft.com/office/powerpoint/2010/main" val="21135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0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Описание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MVP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проекта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6221E-2AD6-CDDC-0398-790A0F5FC2C8}"/>
              </a:ext>
            </a:extLst>
          </p:cNvPr>
          <p:cNvSpPr txBox="1"/>
          <p:nvPr/>
        </p:nvSpPr>
        <p:spPr>
          <a:xfrm>
            <a:off x="500549" y="920922"/>
            <a:ext cx="8279065" cy="299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Созданы две конфигурации 1С: ТОИР и </a:t>
            </a:r>
            <a:r>
              <a:rPr 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MDM</a:t>
            </a:r>
            <a:endParaRPr lang="ru-RU" sz="1400" kern="100" dirty="0">
              <a:solidFill>
                <a:schemeClr val="accent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конфигурациях созданы объекты: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Справочник «Номенклатура»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Документ «Заявка в службу НСИ»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Независимый регистр сведений «Заявки в службу НСИ»</a:t>
            </a:r>
          </a:p>
          <a:p>
            <a:pPr marL="742950" lvl="1" indent="-285750">
              <a:buFont typeface="+mj-lt"/>
              <a:buAutoNum type="alphaL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Общий макет с компонентом </a:t>
            </a:r>
            <a:r>
              <a:rPr lang="ru-RU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PinkRabbitMQ</a:t>
            </a: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для обмена с брокером сообщений</a:t>
            </a:r>
          </a:p>
          <a:p>
            <a:pPr marL="742950" lvl="1" indent="-285750">
              <a:buFont typeface="+mj-lt"/>
              <a:buAutoNum type="alphaL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Общий модуль с процедурами обмена с брокером сообщений</a:t>
            </a:r>
          </a:p>
          <a:p>
            <a:pPr marL="742950" lvl="1" indent="-285750">
              <a:buFont typeface="+mj-lt"/>
              <a:buAutoNum type="alphaL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Подписка на события для регистрации документов к обмену</a:t>
            </a:r>
          </a:p>
          <a:p>
            <a:pPr marL="742950" lvl="1" indent="-285750">
              <a:buFont typeface="+mj-lt"/>
              <a:buAutoNum type="alphaL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Регламентные задания для передачи и приемки документов «Заявка в службу НСИ» и элементов справочника «Номенклатура»</a:t>
            </a:r>
          </a:p>
          <a:p>
            <a:pPr marL="742950" lvl="1" indent="-285750">
              <a:spcAft>
                <a:spcPts val="800"/>
              </a:spcAft>
              <a:buFont typeface="+mj-lt"/>
              <a:buAutoNum type="alphaLcPeriod"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План обмена для регистрации к обмену элементов справочника «Номенклатура» </a:t>
            </a:r>
          </a:p>
          <a:p>
            <a:pPr marL="742950" lvl="1" indent="-285750">
              <a:spcAft>
                <a:spcPts val="800"/>
              </a:spcAft>
              <a:buFont typeface="+mj-lt"/>
              <a:buAutoNum type="alphaLcPeriod"/>
            </a:pPr>
            <a:r>
              <a:rPr lang="ru-RU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Создана константа для хранения настроек обмена с брокером и обработка для редактирования этой константы</a:t>
            </a:r>
            <a:endParaRPr lang="ru-RU" sz="1400" kern="100" dirty="0">
              <a:solidFill>
                <a:schemeClr val="accent1">
                  <a:lumMod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A8A7D47-17C5-3BD8-3B9A-BBE242A90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>
            <a:extLst>
              <a:ext uri="{FF2B5EF4-FFF2-40B4-BE49-F238E27FC236}">
                <a16:creationId xmlns:a16="http://schemas.microsoft.com/office/drawing/2014/main" id="{42C1A9D7-58D5-F0B3-C9E7-3EACCABD9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0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Описание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MVP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проекта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26377A-779B-205D-891D-7C30208F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36" y="838773"/>
            <a:ext cx="7514581" cy="17382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19163-16D3-DA3D-13AE-3752568B5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36" y="2633197"/>
            <a:ext cx="3450227" cy="20958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76DA07-0065-9F1B-452E-C6B300349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863" y="2633197"/>
            <a:ext cx="4064354" cy="21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5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4880F5B-5340-8600-0A6F-2867B04B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>
            <a:extLst>
              <a:ext uri="{FF2B5EF4-FFF2-40B4-BE49-F238E27FC236}">
                <a16:creationId xmlns:a16="http://schemas.microsoft.com/office/drawing/2014/main" id="{73B444CC-ABB9-5CDC-CC95-5685A5B57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0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Описание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MVP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проекта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0714E8-EBED-FDAF-4F96-EA5BC6F4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4" y="838773"/>
            <a:ext cx="2098100" cy="200037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1657B9-962B-E877-88D8-336976AE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00" y="838773"/>
            <a:ext cx="2667573" cy="20003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9F6D8C-295F-A5F1-9464-EAE60BAC0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973" y="886900"/>
            <a:ext cx="3033040" cy="18264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22C8D4-0DD5-2C74-7E16-5AF9F2E72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93" y="2713373"/>
            <a:ext cx="2281630" cy="20994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5163541-61B3-502F-E0FD-BC7CA873F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323" y="2887278"/>
            <a:ext cx="3416969" cy="170069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DF0A98-C0A0-66E8-D0B9-97A6C343A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675" y="2839151"/>
            <a:ext cx="3079632" cy="152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C62DF90-A322-4D0E-3E6C-D18A7EBB7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>
            <a:extLst>
              <a:ext uri="{FF2B5EF4-FFF2-40B4-BE49-F238E27FC236}">
                <a16:creationId xmlns:a16="http://schemas.microsoft.com/office/drawing/2014/main" id="{E94D0A0C-59BA-FFF1-DCD3-7CB5119990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0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Описание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MVP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проекта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BF0105-F257-00AE-3546-AF24F27C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2" y="838773"/>
            <a:ext cx="3911372" cy="1677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FA5B46-E0C7-F975-F15E-FAB770F19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334" y="838773"/>
            <a:ext cx="4310410" cy="20321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A02F8D-B652-4394-78CF-E56CE9417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62" y="2593292"/>
            <a:ext cx="2891241" cy="19100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B81B75-E12C-6390-85A6-0EFAD13CC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57" y="2913454"/>
            <a:ext cx="3665386" cy="21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3CBD052-C298-5198-1B63-AAFE793E6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>
            <a:extLst>
              <a:ext uri="{FF2B5EF4-FFF2-40B4-BE49-F238E27FC236}">
                <a16:creationId xmlns:a16="http://schemas.microsoft.com/office/drawing/2014/main" id="{FC4D2714-3263-EC94-DDD3-191FBEBF7B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0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Тестирование в базе ТОИР создание документа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6C8B1-042C-A6AE-16AE-6DC11E9E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11" y="936301"/>
            <a:ext cx="3654232" cy="3760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98D3A6-AA24-B727-E6D7-3A12178A6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954" y="936301"/>
            <a:ext cx="5667164" cy="23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03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62B49FA-B844-3975-1EE1-614EF281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>
            <a:extLst>
              <a:ext uri="{FF2B5EF4-FFF2-40B4-BE49-F238E27FC236}">
                <a16:creationId xmlns:a16="http://schemas.microsoft.com/office/drawing/2014/main" id="{E9CA0EB5-A624-CCBB-C42B-D6B502402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0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Тестирование в базе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MDM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создание номенклатуры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CEC105-CFDA-D94B-A9EC-16476E0B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1" y="838773"/>
            <a:ext cx="3593052" cy="39747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50B879-B09E-358A-4BED-B1993F00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75" y="838773"/>
            <a:ext cx="5406219" cy="24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46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FB57067-2ED3-73F7-20A8-77CED1CC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>
            <a:extLst>
              <a:ext uri="{FF2B5EF4-FFF2-40B4-BE49-F238E27FC236}">
                <a16:creationId xmlns:a16="http://schemas.microsoft.com/office/drawing/2014/main" id="{28F552F6-750C-7C30-A5D3-76DBBA88BB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0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Git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репозиторий материалов проекта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D2327-43B5-DFCB-C485-3182E5AA7958}"/>
              </a:ext>
            </a:extLst>
          </p:cNvPr>
          <p:cNvSpPr txBox="1"/>
          <p:nvPr/>
        </p:nvSpPr>
        <p:spPr>
          <a:xfrm>
            <a:off x="574077" y="1118022"/>
            <a:ext cx="6665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https://github.com/Shikharbeeva/Otus_project.git</a:t>
            </a:r>
          </a:p>
        </p:txBody>
      </p:sp>
    </p:spTree>
    <p:extLst>
      <p:ext uri="{BB962C8B-B14F-4D97-AF65-F5344CB8AC3E}">
        <p14:creationId xmlns:p14="http://schemas.microsoft.com/office/powerpoint/2010/main" val="93359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8D64D09-13FA-0CE3-A3B1-DB45FA83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>
            <a:extLst>
              <a:ext uri="{FF2B5EF4-FFF2-40B4-BE49-F238E27FC236}">
                <a16:creationId xmlns:a16="http://schemas.microsoft.com/office/drawing/2014/main" id="{ECA6171F-18A6-355A-5B97-03185EFE09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>
                <a:solidFill>
                  <a:schemeClr val="accent1">
                    <a:lumMod val="50000"/>
                  </a:schemeClr>
                </a:solidFill>
              </a:rPr>
              <a:t>Выводы</a:t>
            </a:r>
            <a:endParaRPr sz="30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51" name="Google Shape;251;p55">
            <a:extLst>
              <a:ext uri="{FF2B5EF4-FFF2-40B4-BE49-F238E27FC236}">
                <a16:creationId xmlns:a16="http://schemas.microsoft.com/office/drawing/2014/main" id="{2C5DFDF2-CABB-6C44-BB40-824F06276E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706598"/>
              </p:ext>
            </p:extLst>
          </p:nvPr>
        </p:nvGraphicFramePr>
        <p:xfrm>
          <a:off x="952500" y="1158744"/>
          <a:ext cx="7239000" cy="2616508"/>
        </p:xfrm>
        <a:graphic>
          <a:graphicData uri="http://schemas.openxmlformats.org/drawingml/2006/table">
            <a:tbl>
              <a:tblPr>
                <a:noFill/>
                <a:tableStyleId>{B16E7AA6-15AA-4D24-9906-29820B7551EF}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8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Цели проекта достигнуты. Создан </a:t>
                      </a:r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r>
                        <a:rPr lang="ru-RU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продукт </a:t>
                      </a:r>
                      <a:endParaRPr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8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очень полезен для меня. Он дал возможность применить полученные знания на практике.</a:t>
                      </a:r>
                      <a:endParaRPr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Планирую внедрять полученные знания и технологии в свою  работу и в работу команды</a:t>
                      </a:r>
                      <a:endParaRPr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06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923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ru" sz="2000" dirty="0">
                <a:solidFill>
                  <a:schemeClr val="accent1">
                    <a:lumMod val="50000"/>
                  </a:schemeClr>
                </a:solidFill>
              </a:rPr>
              <a:t>Тема: </a:t>
            </a:r>
            <a:br>
              <a:rPr lang="en-US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Организация работы с номенклатурным справочником </a:t>
            </a:r>
            <a:br>
              <a:rPr lang="ru-RU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специалистов технической службы</a:t>
            </a:r>
            <a:endParaRPr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7" y="1468667"/>
            <a:ext cx="1314938" cy="132265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2249429" y="1634639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Дарья Шихарбеева</a:t>
            </a:r>
            <a:endParaRPr sz="16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2373807" y="2099073"/>
            <a:ext cx="4396386" cy="173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latin typeface="Roboto Medium"/>
                <a:ea typeface="Roboto Medium"/>
                <a:cs typeface="Roboto Medium"/>
                <a:sym typeface="Roboto Medium"/>
              </a:rPr>
              <a:t>Работаю с 1С более 25 лет. </a:t>
            </a:r>
            <a:br>
              <a:rPr lang="ru" sz="1200" dirty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" sz="1200" dirty="0">
                <a:latin typeface="Roboto Medium"/>
                <a:ea typeface="Roboto Medium"/>
                <a:cs typeface="Roboto Medium"/>
                <a:sym typeface="Roboto Medium"/>
              </a:rPr>
              <a:t>Сейчас руковожу отделом разработки из 11 человек на среднем промышленном предприятии. Цифровизация предприятия ведется в экосистеме 1С. Мы используем более 20 различных конфигураций 1С. Основная учетная база на конфигурации 1С </a:t>
            </a:r>
            <a:r>
              <a:rPr lang="en-US" sz="1200" dirty="0">
                <a:latin typeface="Roboto Medium"/>
                <a:ea typeface="Roboto Medium"/>
                <a:cs typeface="Roboto Medium"/>
                <a:sym typeface="Roboto Medium"/>
              </a:rPr>
              <a:t>ERP </a:t>
            </a:r>
            <a:r>
              <a:rPr lang="ru-RU" sz="1200" dirty="0">
                <a:latin typeface="Roboto Medium"/>
                <a:ea typeface="Roboto Medium"/>
                <a:cs typeface="Roboto Medium"/>
                <a:sym typeface="Roboto Medium"/>
              </a:rPr>
              <a:t>имеет 300 одновременно работающих пользователей.</a:t>
            </a:r>
            <a:endParaRPr sz="12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accent1">
                    <a:lumMod val="50000"/>
                  </a:schemeClr>
                </a:solidFill>
              </a:rPr>
              <a:t>План защиты</a:t>
            </a:r>
            <a:endParaRPr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0" name="Google Shape;210;p51"/>
          <p:cNvSpPr/>
          <p:nvPr/>
        </p:nvSpPr>
        <p:spPr>
          <a:xfrm>
            <a:off x="1138125" y="955038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1535228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11541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2709961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143138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1723328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303512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2898061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236611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6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73863732"/>
              </p:ext>
            </p:extLst>
          </p:nvPr>
        </p:nvGraphicFramePr>
        <p:xfrm>
          <a:off x="560500" y="1863898"/>
          <a:ext cx="7239000" cy="2595349"/>
        </p:xfrm>
        <a:graphic>
          <a:graphicData uri="http://schemas.openxmlformats.org/drawingml/2006/table">
            <a:tbl>
              <a:tblPr>
                <a:noFill/>
                <a:tableStyleId>{B16E7AA6-15AA-4D24-9906-29820B7551EF}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9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процедуру</a:t>
                      </a:r>
                      <a:r>
                        <a:rPr lang="ru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подачи заявок на создание/изменение справочника «Номенклатура» из системы, в которой работают технические специалисты(ТОИР) </a:t>
                      </a:r>
                      <a:r>
                        <a:rPr lang="ru-RU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систему с мастер данными </a:t>
                      </a:r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MDM</a:t>
                      </a:r>
                      <a:endParaRPr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возможность отслеживать выполнение поданных заявок </a:t>
                      </a:r>
                      <a:endParaRPr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обмен мастер данными с другими системами</a:t>
                      </a:r>
                      <a:endParaRPr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4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715418" y="980664"/>
            <a:ext cx="6983896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" sz="1500" b="1" dirty="0">
                <a:solidFill>
                  <a:schemeClr val="accent1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</a:t>
            </a:r>
            <a:r>
              <a:rPr lang="ru" sz="1500" dirty="0">
                <a:solidFill>
                  <a:schemeClr val="accent1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создание системы управления мастер данными на примере  использования справочника «Номенклатура» </a:t>
            </a:r>
            <a:endParaRPr sz="1500" dirty="0">
              <a:solidFill>
                <a:schemeClr val="accent1">
                  <a:lumMod val="5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accent1">
                    <a:lumMod val="50000"/>
                  </a:schemeClr>
                </a:solidFill>
              </a:rPr>
              <a:t>Какие технологии использовались</a:t>
            </a:r>
            <a:endParaRPr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2826086006"/>
              </p:ext>
            </p:extLst>
          </p:nvPr>
        </p:nvGraphicFramePr>
        <p:xfrm>
          <a:off x="656867" y="1331321"/>
          <a:ext cx="7239000" cy="2272104"/>
        </p:xfrm>
        <a:graphic>
          <a:graphicData uri="http://schemas.openxmlformats.org/drawingml/2006/table">
            <a:tbl>
              <a:tblPr>
                <a:noFill/>
                <a:tableStyleId>{B16E7AA6-15AA-4D24-9906-29820B7551EF}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9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BPMN 2.0</a:t>
                      </a:r>
                      <a:endParaRPr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9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PlantUML</a:t>
                      </a: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(1CE</a:t>
                      </a:r>
                      <a:r>
                        <a:rPr lang="ru-RU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С4</a:t>
                      </a: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9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Automation(</a:t>
                      </a:r>
                      <a:r>
                        <a:rPr lang="ru-RU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+</a:t>
                      </a: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Allure)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9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lang="en-US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</a:t>
                      </a:r>
                      <a:r>
                        <a:rPr lang="ru-RU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 система контроля версий</a:t>
                      </a:r>
                      <a:endParaRPr 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50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DB3B2C8D-C114-6C8E-BC63-B613C27E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>
            <a:extLst>
              <a:ext uri="{FF2B5EF4-FFF2-40B4-BE49-F238E27FC236}">
                <a16:creationId xmlns:a16="http://schemas.microsoft.com/office/drawing/2014/main" id="{AE857962-254E-E175-ED50-09289B1D0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Описание требований заказчика</a:t>
            </a:r>
            <a:endParaRPr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678BF-CD30-1EA6-3FB3-CF79F2F4A72C}"/>
              </a:ext>
            </a:extLst>
          </p:cNvPr>
          <p:cNvSpPr txBox="1"/>
          <p:nvPr/>
        </p:nvSpPr>
        <p:spPr>
          <a:xfrm>
            <a:off x="384341" y="1055098"/>
            <a:ext cx="8375318" cy="2564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  <a:buNone/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Я, как специалист технической службы создаю заявку в службу НСИ на ввод в справочник «Номенклатура»  новой номенклатуры, которая отсутствует в справочнике и необходима для проведения работ по устранению дефекта оборудования. Хочу контролировать статус исполнения такой заявки. Также я хочу подавать заявку на изменение существующей номенклатуры и удаление неактуальной номенклатуры.</a:t>
            </a:r>
          </a:p>
          <a:p>
            <a:pPr indent="450215" algn="just">
              <a:spcAft>
                <a:spcPts val="800"/>
              </a:spcAft>
            </a:pP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Автоматическое изменение статуса заявки в службу НСИ по номенклатуре даст возможность использовать позиции номенклатуры оперативно. Процесс пополнения справочника «Номенклатура» в одной мастер системе позволит прозрачно использовать эту номенклатуру в конфигурациях </a:t>
            </a:r>
            <a:r>
              <a:rPr 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MDM</a:t>
            </a:r>
            <a:r>
              <a:rPr lang="ru-RU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ТОИР и других учетных системах. В дальнейшем этот подход можно масштабировать на другие мастер данные, например, справочники Контрагенты, Организации и т.п.</a:t>
            </a:r>
          </a:p>
        </p:txBody>
      </p:sp>
    </p:spTree>
    <p:extLst>
      <p:ext uri="{BB962C8B-B14F-4D97-AF65-F5344CB8AC3E}">
        <p14:creationId xmlns:p14="http://schemas.microsoft.com/office/powerpoint/2010/main" val="170555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Схема процесса в нотации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BPMN</a:t>
            </a:r>
            <a:endParaRPr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703A8D-0C2B-22A3-C485-5A382E4C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2" y="880024"/>
            <a:ext cx="7789588" cy="4135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F021F47F-AA11-2C66-6E80-BE2F603F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4CC55A21-D33B-30C2-0831-694011A76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ER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модель</a:t>
            </a:r>
            <a:endParaRPr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16DFB-0C4C-53BC-ADB4-EFD0B050F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1" y="762413"/>
            <a:ext cx="7015548" cy="42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E9ADF6A-C00E-CCE5-C5BA-6FAA4F721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A15079B-890F-4901-66FF-3FB8FE213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С4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модель</a:t>
            </a:r>
            <a:endParaRPr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7887D-D5C3-41D6-82C6-025F03235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1" y="754761"/>
            <a:ext cx="7272482" cy="42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8931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610</Words>
  <Application>Microsoft Office PowerPoint</Application>
  <PresentationFormat>Экран (16:9)</PresentationFormat>
  <Paragraphs>75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Презентация PowerPoint</vt:lpstr>
      <vt:lpstr>Тема:  Организация работы с номенклатурным справочником  специалистов технической службы   </vt:lpstr>
      <vt:lpstr>План защиты</vt:lpstr>
      <vt:lpstr>Презентация PowerPoint</vt:lpstr>
      <vt:lpstr>Какие технологии использовались </vt:lpstr>
      <vt:lpstr>Описание требований заказчика </vt:lpstr>
      <vt:lpstr>Схема процесса в нотации BPMN</vt:lpstr>
      <vt:lpstr>ER модель</vt:lpstr>
      <vt:lpstr>С4 модель</vt:lpstr>
      <vt:lpstr>Прототип документа «Заявка в службу НСИ» </vt:lpstr>
      <vt:lpstr>Описание MVP проекта </vt:lpstr>
      <vt:lpstr>Описание MVP проекта </vt:lpstr>
      <vt:lpstr>Описание MVP проекта </vt:lpstr>
      <vt:lpstr>Описание MVP проекта </vt:lpstr>
      <vt:lpstr>Тестирование в базе ТОИР создание документа </vt:lpstr>
      <vt:lpstr>Тестирование в базе MDM создание номенклатуры </vt:lpstr>
      <vt:lpstr>Git репозиторий материалов проекта </vt:lpstr>
      <vt:lpstr>Выводы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Шихарбеева Дарья Владимировна</dc:creator>
  <cp:lastModifiedBy>Даша</cp:lastModifiedBy>
  <cp:revision>11</cp:revision>
  <dcterms:modified xsi:type="dcterms:W3CDTF">2025-03-23T12:16:40Z</dcterms:modified>
</cp:coreProperties>
</file>